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</p:sldMasterIdLst>
  <p:notesMasterIdLst>
    <p:notesMasterId r:id="rId19"/>
  </p:notesMasterIdLst>
  <p:sldIdLst>
    <p:sldId id="256" r:id="rId4"/>
    <p:sldId id="275" r:id="rId5"/>
    <p:sldId id="277" r:id="rId6"/>
    <p:sldId id="273" r:id="rId7"/>
    <p:sldId id="257" r:id="rId8"/>
    <p:sldId id="259" r:id="rId9"/>
    <p:sldId id="260" r:id="rId10"/>
    <p:sldId id="274" r:id="rId11"/>
    <p:sldId id="262" r:id="rId12"/>
    <p:sldId id="263" r:id="rId13"/>
    <p:sldId id="264" r:id="rId14"/>
    <p:sldId id="272" r:id="rId15"/>
    <p:sldId id="265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EC4D9-7EAC-4B06-B52D-588CF58A7F04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D7281-BCAD-4D4E-B553-AD2108E24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D7281-BCAD-4D4E-B553-AD2108E24C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387146-C5AB-485C-8149-A8A88C469441}" type="datetimeFigureOut">
              <a:rPr lang="en-US" smtClean="0"/>
              <a:pPr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E78050-C895-4301-A0BB-28EF297662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585588"/>
            <a:ext cx="7772400" cy="17526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PERIODONTAL PLASTIC AND ESHETIC SURGERY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8600"/>
            <a:ext cx="853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RUNGTA COLLEGE OF DENTAL SCIENCES AND RESEARCH</a:t>
            </a:r>
            <a:endParaRPr lang="en-US" sz="2800" dirty="0"/>
          </a:p>
        </p:txBody>
      </p:sp>
      <p:pic>
        <p:nvPicPr>
          <p:cNvPr id="5" name="Picture 4" descr="rungta logo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129751"/>
            <a:ext cx="1295400" cy="1134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76400" y="1703515"/>
            <a:ext cx="6216072" cy="18288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8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DEPARTMENT OF </a:t>
            </a: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PERIODONTOLOGY</a:t>
            </a:r>
          </a:p>
          <a:p>
            <a:endParaRPr lang="en-US" sz="36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FINAL YEAR BDS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endParaRPr lang="en-US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4935196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Dr. </a:t>
            </a:r>
            <a:r>
              <a:rPr lang="en-US" dirty="0" err="1" smtClean="0"/>
              <a:t>Aena</a:t>
            </a:r>
            <a:r>
              <a:rPr lang="en-US" dirty="0" smtClean="0"/>
              <a:t> Jain </a:t>
            </a:r>
            <a:r>
              <a:rPr lang="en-US" dirty="0" err="1" smtClean="0"/>
              <a:t>Pundir</a:t>
            </a:r>
            <a:endParaRPr lang="en-US" dirty="0" smtClean="0"/>
          </a:p>
          <a:p>
            <a:r>
              <a:rPr lang="en-US" dirty="0" smtClean="0"/>
              <a:t>Professor </a:t>
            </a:r>
          </a:p>
          <a:p>
            <a:r>
              <a:rPr lang="en-US" dirty="0" smtClean="0"/>
              <a:t>Dept. of Periodontology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417638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PROBLEMS ASSOCIATED WITH SHALLOW VESTIBULE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5867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-Gingival margin to bottom of vestibule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-Inadequate vestibular depth jeopardizes oral hygiene measures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Need for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mucogingival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correction:</a:t>
            </a:r>
          </a:p>
          <a:p>
            <a:pPr>
              <a:buNone/>
            </a:pP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   Minimum amount of keratinized attached </a:t>
            </a:r>
            <a:r>
              <a:rPr lang="en-US" dirty="0" err="1" smtClean="0"/>
              <a:t>gingiva</a:t>
            </a:r>
            <a:r>
              <a:rPr lang="en-US" dirty="0" smtClean="0"/>
              <a:t> with no vestibular depth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Monotype Corsiva" pitchFamily="66" charset="0"/>
              </a:rPr>
              <a:t>PROBLEMS ASSOCIATED WITH ABERRANT FRENUM</a:t>
            </a:r>
            <a:endParaRPr lang="en-US" sz="40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-</a:t>
            </a:r>
            <a:r>
              <a:rPr lang="en-US" dirty="0" err="1" smtClean="0"/>
              <a:t>Frenum</a:t>
            </a:r>
            <a:r>
              <a:rPr lang="en-US" dirty="0" smtClean="0"/>
              <a:t> attachments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-High </a:t>
            </a:r>
            <a:r>
              <a:rPr lang="en-US" dirty="0" err="1" smtClean="0"/>
              <a:t>frenum</a:t>
            </a:r>
            <a:r>
              <a:rPr lang="en-US" dirty="0" smtClean="0"/>
              <a:t> interferes with plaque removal and tension on </a:t>
            </a:r>
            <a:r>
              <a:rPr lang="en-US" dirty="0" err="1" smtClean="0"/>
              <a:t>frenum</a:t>
            </a:r>
            <a:r>
              <a:rPr lang="en-US" dirty="0" smtClean="0"/>
              <a:t> tends to open the </a:t>
            </a:r>
            <a:r>
              <a:rPr lang="en-US" dirty="0" err="1" smtClean="0"/>
              <a:t>sulcus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3340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P.D. MILLER (1985)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838200"/>
            <a:ext cx="4495800" cy="5375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ETIOLOGY OF MARGINAL TISSUE RECESSION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1"/>
            <a:ext cx="9144000" cy="5486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3000" b="1" dirty="0" smtClean="0">
                <a:solidFill>
                  <a:srgbClr val="C00000"/>
                </a:solidFill>
                <a:latin typeface="Calibri" pitchFamily="34" charset="0"/>
              </a:rPr>
              <a:t>M/c cause: abrasive tooth brushing</a:t>
            </a:r>
          </a:p>
          <a:p>
            <a:pPr>
              <a:buNone/>
            </a:pPr>
            <a:endParaRPr lang="en-US" sz="30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n-US" sz="3000" b="1" dirty="0" smtClean="0">
                <a:latin typeface="Calibri" pitchFamily="34" charset="0"/>
              </a:rPr>
              <a:t>-</a:t>
            </a:r>
            <a:r>
              <a:rPr lang="en-US" sz="3000" b="1" dirty="0" err="1" smtClean="0">
                <a:latin typeface="Calibri" pitchFamily="34" charset="0"/>
              </a:rPr>
              <a:t>Buccal</a:t>
            </a:r>
            <a:r>
              <a:rPr lang="en-US" sz="3000" b="1" dirty="0" smtClean="0">
                <a:latin typeface="Calibri" pitchFamily="34" charset="0"/>
              </a:rPr>
              <a:t> tooth positioning</a:t>
            </a:r>
          </a:p>
          <a:p>
            <a:pPr algn="just">
              <a:buNone/>
            </a:pPr>
            <a:endParaRPr lang="en-US" sz="30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n-US" sz="3000" b="1" dirty="0" smtClean="0">
                <a:latin typeface="Calibri" pitchFamily="34" charset="0"/>
              </a:rPr>
              <a:t>-Periodontal inflammation and resultant loss of attachment results in reduced width of AG</a:t>
            </a:r>
          </a:p>
          <a:p>
            <a:pPr algn="just">
              <a:buNone/>
            </a:pPr>
            <a:endParaRPr lang="en-US" sz="30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n-US" sz="3000" b="1" dirty="0" smtClean="0">
                <a:latin typeface="Calibri" pitchFamily="34" charset="0"/>
              </a:rPr>
              <a:t>-</a:t>
            </a:r>
            <a:r>
              <a:rPr lang="en-US" sz="3000" b="1" dirty="0" err="1" smtClean="0">
                <a:latin typeface="Calibri" pitchFamily="34" charset="0"/>
              </a:rPr>
              <a:t>Frenal</a:t>
            </a:r>
            <a:r>
              <a:rPr lang="en-US" sz="3000" b="1" dirty="0" smtClean="0">
                <a:latin typeface="Calibri" pitchFamily="34" charset="0"/>
              </a:rPr>
              <a:t> and muscle attachments encroaching on marginal </a:t>
            </a:r>
            <a:r>
              <a:rPr lang="en-US" sz="3000" b="1" dirty="0" err="1" smtClean="0">
                <a:latin typeface="Calibri" pitchFamily="34" charset="0"/>
              </a:rPr>
              <a:t>gingiva</a:t>
            </a:r>
            <a:endParaRPr lang="en-US" sz="3000" b="1" dirty="0" smtClean="0">
              <a:latin typeface="Calibri" pitchFamily="34" charset="0"/>
            </a:endParaRPr>
          </a:p>
          <a:p>
            <a:pPr algn="just">
              <a:buNone/>
            </a:pPr>
            <a:endParaRPr lang="en-US" sz="3000" b="1" dirty="0" smtClean="0">
              <a:latin typeface="Calibri" pitchFamily="34" charset="0"/>
            </a:endParaRPr>
          </a:p>
          <a:p>
            <a:pPr algn="just">
              <a:buNone/>
            </a:pPr>
            <a:r>
              <a:rPr lang="en-US" sz="3000" b="1" dirty="0" smtClean="0">
                <a:latin typeface="Calibri" pitchFamily="34" charset="0"/>
              </a:rPr>
              <a:t>-Orthodontic tooth movement through thin </a:t>
            </a:r>
            <a:r>
              <a:rPr lang="en-US" sz="3000" b="1" dirty="0" err="1" smtClean="0">
                <a:latin typeface="Calibri" pitchFamily="34" charset="0"/>
              </a:rPr>
              <a:t>buccal</a:t>
            </a:r>
            <a:r>
              <a:rPr lang="en-US" sz="3000" b="1" dirty="0" smtClean="0">
                <a:latin typeface="Calibri" pitchFamily="34" charset="0"/>
              </a:rPr>
              <a:t> osseous plate</a:t>
            </a:r>
            <a:endParaRPr lang="en-US" sz="3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306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Periodontal </a:t>
            </a:r>
            <a:r>
              <a:rPr lang="en-US" dirty="0"/>
              <a:t>plastic surgery refers to </a:t>
            </a:r>
            <a:r>
              <a:rPr lang="en-US" dirty="0" smtClean="0"/>
              <a:t>soft tissue </a:t>
            </a:r>
            <a:r>
              <a:rPr lang="en-US" dirty="0"/>
              <a:t>relationships and manipulations. In all of these </a:t>
            </a:r>
            <a:r>
              <a:rPr lang="en-US" dirty="0" smtClean="0"/>
              <a:t>procedures, blood </a:t>
            </a:r>
            <a:r>
              <a:rPr lang="en-US" dirty="0"/>
              <a:t>supply is the most significant concern and must be </a:t>
            </a:r>
            <a:r>
              <a:rPr lang="en-US" dirty="0" smtClean="0"/>
              <a:t>the underlying </a:t>
            </a:r>
            <a:r>
              <a:rPr lang="en-US" dirty="0"/>
              <a:t>issue for all decisions regarding the individual </a:t>
            </a:r>
            <a:r>
              <a:rPr lang="en-US" dirty="0" smtClean="0"/>
              <a:t>surgical procedure</a:t>
            </a:r>
            <a:r>
              <a:rPr lang="en-US" dirty="0"/>
              <a:t>. A major complicating factor is the avascular root </a:t>
            </a:r>
            <a:r>
              <a:rPr lang="en-US" dirty="0" smtClean="0"/>
              <a:t>surface and </a:t>
            </a:r>
            <a:r>
              <a:rPr lang="en-US" dirty="0"/>
              <a:t>many modifications to existing techniques are used to </a:t>
            </a:r>
            <a:r>
              <a:rPr lang="en-US" dirty="0" smtClean="0"/>
              <a:t>overcome this</a:t>
            </a:r>
            <a:r>
              <a:rPr lang="en-US" dirty="0"/>
              <a:t>. Diffusion of fluids is short term and of limited benefit as </a:t>
            </a:r>
            <a:r>
              <a:rPr lang="en-US" dirty="0" smtClean="0"/>
              <a:t>tissue size </a:t>
            </a:r>
            <a:r>
              <a:rPr lang="en-US" dirty="0"/>
              <a:t>increases. Thus the formation of a circulation </a:t>
            </a:r>
            <a:r>
              <a:rPr lang="en-US" dirty="0" smtClean="0"/>
              <a:t>through anastomosis </a:t>
            </a:r>
            <a:r>
              <a:rPr lang="en-US" dirty="0"/>
              <a:t>and angiogenesis is crucial to the survival of </a:t>
            </a:r>
            <a:r>
              <a:rPr lang="en-US" dirty="0" smtClean="0"/>
              <a:t>these therapeutic </a:t>
            </a:r>
            <a:r>
              <a:rPr lang="en-US" dirty="0"/>
              <a:t>procedures. The formation of vascularity is based </a:t>
            </a:r>
            <a:r>
              <a:rPr lang="en-US" dirty="0" smtClean="0"/>
              <a:t>on growth </a:t>
            </a:r>
            <a:r>
              <a:rPr lang="en-US" dirty="0"/>
              <a:t>molecules, such as vascular endothelial growth factor (</a:t>
            </a:r>
            <a:r>
              <a:rPr lang="en-US" dirty="0" smtClean="0"/>
              <a:t>VEGF) and </a:t>
            </a:r>
            <a:r>
              <a:rPr lang="en-US" dirty="0"/>
              <a:t>cellular migration, proliferation and differentiation. As </a:t>
            </a:r>
            <a:r>
              <a:rPr lang="en-US" dirty="0" smtClean="0"/>
              <a:t>tissue engineering techniques </a:t>
            </a:r>
            <a:r>
              <a:rPr lang="en-US" dirty="0"/>
              <a:t>improve, the success and predictability </a:t>
            </a:r>
            <a:r>
              <a:rPr lang="en-US" dirty="0" smtClean="0"/>
              <a:t>of </a:t>
            </a:r>
            <a:r>
              <a:rPr lang="en-US" dirty="0" err="1" smtClean="0"/>
              <a:t>mucogingival</a:t>
            </a:r>
            <a:r>
              <a:rPr lang="en-US" dirty="0" smtClean="0"/>
              <a:t> </a:t>
            </a:r>
            <a:r>
              <a:rPr lang="en-US" dirty="0"/>
              <a:t>surgery should dramatically increase. Undoubtedly, </a:t>
            </a:r>
            <a:r>
              <a:rPr lang="en-US" dirty="0" smtClean="0"/>
              <a:t>all advancements </a:t>
            </a:r>
            <a:r>
              <a:rPr lang="en-US" dirty="0"/>
              <a:t>will have adequate circulation and blood supply </a:t>
            </a:r>
            <a:r>
              <a:rPr lang="en-US" dirty="0" smtClean="0"/>
              <a:t>as their </a:t>
            </a:r>
            <a:r>
              <a:rPr lang="en-US" dirty="0"/>
              <a:t>basis.</a:t>
            </a:r>
          </a:p>
        </p:txBody>
      </p:sp>
    </p:spTree>
    <p:extLst>
      <p:ext uri="{BB962C8B-B14F-4D97-AF65-F5344CB8AC3E}">
        <p14:creationId xmlns:p14="http://schemas.microsoft.com/office/powerpoint/2010/main" val="290592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en-US" dirty="0"/>
              <a:t>Newman MG, Takei HH, </a:t>
            </a:r>
            <a:r>
              <a:rPr lang="en-US" altLang="en-US" dirty="0" err="1"/>
              <a:t>Klokkevold</a:t>
            </a:r>
            <a:r>
              <a:rPr lang="en-US" altLang="en-US" dirty="0"/>
              <a:t> PR, Carranza FA. Carranza’s clinical       periodontology, 10th ed. Saunders Elsevier; 2007.</a:t>
            </a:r>
          </a:p>
          <a:p>
            <a:r>
              <a:rPr lang="en-US" altLang="en-US" dirty="0" err="1"/>
              <a:t>Lindhe</a:t>
            </a:r>
            <a:r>
              <a:rPr lang="en-US" altLang="en-US" dirty="0"/>
              <a:t> J, Lang NP and </a:t>
            </a:r>
            <a:r>
              <a:rPr lang="en-US" altLang="en-US" dirty="0" err="1"/>
              <a:t>Karring</a:t>
            </a:r>
            <a:r>
              <a:rPr lang="en-US" altLang="en-US" dirty="0"/>
              <a:t> T. Clinical Periodontology and Implant Dentistry. 6th ed. Oxford (UK): Blackwell Publishing Ltd.; 2015.</a:t>
            </a:r>
          </a:p>
        </p:txBody>
      </p:sp>
    </p:spTree>
    <p:extLst>
      <p:ext uri="{BB962C8B-B14F-4D97-AF65-F5344CB8AC3E}">
        <p14:creationId xmlns:p14="http://schemas.microsoft.com/office/powerpoint/2010/main" val="65901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Introduction </a:t>
            </a:r>
          </a:p>
          <a:p>
            <a:pPr algn="just"/>
            <a:r>
              <a:rPr lang="en-US" dirty="0" smtClean="0"/>
              <a:t>Objectives</a:t>
            </a:r>
          </a:p>
          <a:p>
            <a:pPr algn="just"/>
            <a:r>
              <a:rPr lang="en-US" dirty="0" smtClean="0"/>
              <a:t>Problems associated with attached gingiva and its management</a:t>
            </a:r>
          </a:p>
          <a:p>
            <a:pPr algn="just"/>
            <a:r>
              <a:rPr lang="en-US" dirty="0" smtClean="0"/>
              <a:t>Problems associated with shallow vestibule and its management</a:t>
            </a:r>
          </a:p>
          <a:p>
            <a:pPr algn="just"/>
            <a:r>
              <a:rPr lang="en-US" dirty="0" smtClean="0"/>
              <a:t>Problems associated with </a:t>
            </a:r>
            <a:r>
              <a:rPr lang="en-US" dirty="0" err="1" smtClean="0"/>
              <a:t>Abberant</a:t>
            </a:r>
            <a:r>
              <a:rPr lang="en-US" dirty="0" smtClean="0"/>
              <a:t> </a:t>
            </a:r>
            <a:r>
              <a:rPr lang="en-US" dirty="0" err="1" smtClean="0"/>
              <a:t>frenum</a:t>
            </a:r>
            <a:r>
              <a:rPr lang="en-US" dirty="0" smtClean="0"/>
              <a:t> management</a:t>
            </a:r>
          </a:p>
          <a:p>
            <a:pPr algn="just"/>
            <a:r>
              <a:rPr lang="en-US" dirty="0" smtClean="0"/>
              <a:t>Recession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08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learning objectives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98775993"/>
              </p:ext>
            </p:extLst>
          </p:nvPr>
        </p:nvGraphicFramePr>
        <p:xfrm>
          <a:off x="301625" y="1527175"/>
          <a:ext cx="8504238" cy="422656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160461985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3759547216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3746635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Core area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Domain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Category 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309656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Affective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Desire</a:t>
                      </a:r>
                      <a:r>
                        <a:rPr lang="en-US" sz="1800" baseline="0" dirty="0" smtClean="0"/>
                        <a:t> to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62739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955564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Problems associated with attached gingiva and its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2919955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Problems associated with shallow vestibule and its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3417861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Problems associated with </a:t>
                      </a:r>
                      <a:r>
                        <a:rPr lang="en-US" dirty="0" err="1" smtClean="0"/>
                        <a:t>Abberant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frenum</a:t>
                      </a:r>
                      <a:r>
                        <a:rPr lang="en-US" dirty="0" smtClean="0"/>
                        <a:t>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1855554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/>
                        <a:t>Recession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Cognitive </a:t>
                      </a:r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Must know</a:t>
                      </a:r>
                      <a:endParaRPr lang="en-US" sz="1800" dirty="0"/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val="801731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71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Mucogingival surgery was introduced by </a:t>
            </a:r>
            <a:r>
              <a:rPr lang="en-US" b="1" dirty="0" smtClean="0">
                <a:solidFill>
                  <a:srgbClr val="C00000"/>
                </a:solidFill>
              </a:rPr>
              <a:t>Friedman (1957)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/>
          </a:p>
          <a:p>
            <a:pPr algn="just"/>
            <a:r>
              <a:rPr lang="en-US" sz="2800" i="1" dirty="0" smtClean="0"/>
              <a:t>According to the Glossary of Periodontal Terms (1992) mucogingival surgery is defined as "plastic surgical procedures designed to correct defects in the morphology, position and/or amount of gingiva surrounding the teeth.</a:t>
            </a:r>
          </a:p>
          <a:p>
            <a:pPr algn="just"/>
            <a:endParaRPr lang="en-US" sz="2800" i="1" dirty="0" smtClean="0"/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Miller (1993) </a:t>
            </a:r>
            <a:r>
              <a:rPr lang="en-US" sz="2800" i="1" dirty="0" smtClean="0"/>
              <a:t>proposed the term periodontal plastic surgery.</a:t>
            </a:r>
          </a:p>
          <a:p>
            <a:endParaRPr lang="en-US" sz="24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/>
          </a:p>
          <a:p>
            <a:pPr algn="just"/>
            <a:r>
              <a:rPr lang="en-US" i="1" dirty="0" smtClean="0"/>
              <a:t>Periodontal plastic surgery defined as "surgical procedures performed to prevent or correct anatomic, developmental, traumatic or disease induced defects of the gingiva, alveolar mucosa or bone" </a:t>
            </a:r>
          </a:p>
          <a:p>
            <a:pPr>
              <a:buNone/>
            </a:pPr>
            <a:r>
              <a:rPr lang="en-US" i="1" dirty="0" smtClean="0"/>
              <a:t>    </a:t>
            </a:r>
            <a:r>
              <a:rPr lang="en-US" sz="2400" i="1" dirty="0" smtClean="0"/>
              <a:t>(Proceedings of the World Workshop in Periodontics 1996)</a:t>
            </a:r>
            <a:endParaRPr lang="en-US" sz="2400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sz="3200" b="1" dirty="0" err="1" smtClean="0">
                <a:latin typeface="Monotype Corsiva" pitchFamily="66" charset="0"/>
              </a:rPr>
              <a:t>Mucogingival</a:t>
            </a:r>
            <a:r>
              <a:rPr lang="en-US" sz="3200" b="1" dirty="0" smtClean="0">
                <a:latin typeface="Monotype Corsiva" pitchFamily="66" charset="0"/>
              </a:rPr>
              <a:t> surgery includes nonsurgical procedures such as papilla reconstruction by means of orthodontic or restorative therapy</a:t>
            </a:r>
          </a:p>
          <a:p>
            <a:pPr algn="just">
              <a:buNone/>
            </a:pPr>
            <a:endParaRPr lang="en-US" sz="3200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762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OBJECTIVES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1"/>
            <a:ext cx="9144000" cy="4114800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/>
          </a:p>
          <a:p>
            <a:r>
              <a:rPr lang="en-US" b="1" dirty="0" smtClean="0"/>
              <a:t>Problems associated with attached gingiva</a:t>
            </a:r>
          </a:p>
          <a:p>
            <a:pPr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Problems associated with shallow vestibule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Problems associated with an aberrant </a:t>
            </a:r>
            <a:r>
              <a:rPr lang="en-US" b="1" dirty="0" err="1" smtClean="0"/>
              <a:t>frenum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0871" y="4700587"/>
            <a:ext cx="2653129" cy="215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PROBLEMS ASSOCIATED WITH ATTACHED GINGIVA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dirty="0" smtClean="0"/>
              <a:t>Width of attached </a:t>
            </a:r>
            <a:r>
              <a:rPr lang="en-US" sz="2800" dirty="0" err="1" smtClean="0"/>
              <a:t>gingiva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sz="2800" dirty="0" smtClean="0"/>
              <a:t>Difference from keratinized gingiva</a:t>
            </a:r>
          </a:p>
          <a:p>
            <a:pPr>
              <a:buFont typeface="Wingdings" pitchFamily="2" charset="2"/>
              <a:buChar char="ü"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888038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 smtClean="0"/>
              <a:t> width of attached gingiva is determined by subtracting the depth of the sulcus or pocket from the distance between the crest of the gingival margin and the mucogingival junction.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 original rationale for mucogingival surgery was predicted on the assumption that a minimal width of attached gingiva was required to maintain optimal gingival health.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However, no minimum width of AG 	has been established as a standard necessary  for gingival health.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Persons who practice excellent oral hygiene may maintain healthy areas with almost no AG.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Widening the attached </a:t>
            </a:r>
            <a:r>
              <a:rPr lang="en-US" sz="4000" b="1" dirty="0" err="1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gingiva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accomplishes following three objectives:</a:t>
            </a:r>
          </a:p>
          <a:p>
            <a:pPr>
              <a:buNone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en-US" sz="2800" dirty="0" smtClean="0"/>
              <a:t>-Enhances plaque removal around gingival margin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-Improves esthetics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-Reduces inflammation around restored teeth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464</TotalTime>
  <Words>668</Words>
  <Application>Microsoft Office PowerPoint</Application>
  <PresentationFormat>On-screen Show (4:3)</PresentationFormat>
  <Paragraphs>122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Aharoni</vt:lpstr>
      <vt:lpstr>Arial</vt:lpstr>
      <vt:lpstr>Calibri</vt:lpstr>
      <vt:lpstr>Constantia</vt:lpstr>
      <vt:lpstr>Georgia</vt:lpstr>
      <vt:lpstr>Monotype Corsiva</vt:lpstr>
      <vt:lpstr>Times New Roman</vt:lpstr>
      <vt:lpstr>Trebuchet MS</vt:lpstr>
      <vt:lpstr>Wingdings</vt:lpstr>
      <vt:lpstr>Wingdings 2</vt:lpstr>
      <vt:lpstr>Civic</vt:lpstr>
      <vt:lpstr>Flow</vt:lpstr>
      <vt:lpstr>Urban</vt:lpstr>
      <vt:lpstr>PERIODONTAL PLASTIC AND ESHETIC SURGERY</vt:lpstr>
      <vt:lpstr>Contents </vt:lpstr>
      <vt:lpstr>Specific learning objectives</vt:lpstr>
      <vt:lpstr>PowerPoint Presentation</vt:lpstr>
      <vt:lpstr>PowerPoint Presentation</vt:lpstr>
      <vt:lpstr>OBJECTIVES</vt:lpstr>
      <vt:lpstr>PROBLEMS ASSOCIATED WITH ATTACHED GINGIVA </vt:lpstr>
      <vt:lpstr>PowerPoint Presentation</vt:lpstr>
      <vt:lpstr>PowerPoint Presentation</vt:lpstr>
      <vt:lpstr>  PROBLEMS ASSOCIATED WITH SHALLOW VESTIBULE</vt:lpstr>
      <vt:lpstr>PROBLEMS ASSOCIATED WITH ABERRANT FRENUM</vt:lpstr>
      <vt:lpstr>P.D. MILLER (1985)</vt:lpstr>
      <vt:lpstr>ETIOLOGY OF MARGINAL TISSUE RECESSION</vt:lpstr>
      <vt:lpstr>Summary </vt:lpstr>
      <vt:lpstr>References 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PERIODONTAL PLASTIC AND ESHETIC SURGERY</dc:title>
  <dc:creator>rahul</dc:creator>
  <cp:lastModifiedBy>DELL</cp:lastModifiedBy>
  <cp:revision>55</cp:revision>
  <dcterms:created xsi:type="dcterms:W3CDTF">2011-07-11T06:24:12Z</dcterms:created>
  <dcterms:modified xsi:type="dcterms:W3CDTF">2022-07-06T06:57:06Z</dcterms:modified>
</cp:coreProperties>
</file>